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30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0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24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3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1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1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6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9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4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56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4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4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52AFD6-3471-46E7-83F3-7958CD50BC3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EAD12D-D727-4F3E-8CA5-39B80A29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5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Semantic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Componential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0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ewRomanPS"/>
              </a:rPr>
              <a:t>The theme is typically non-human, but can be human (</a:t>
            </a:r>
            <a:r>
              <a:rPr lang="en-US" i="1" dirty="0">
                <a:latin typeface="TimesNewRomanPS-Italic"/>
              </a:rPr>
              <a:t>the boy</a:t>
            </a:r>
            <a:r>
              <a:rPr lang="en-US" dirty="0">
                <a:latin typeface="TimesNewRomanPS"/>
              </a:rPr>
              <a:t>), as in </a:t>
            </a:r>
            <a:r>
              <a:rPr lang="en-US" i="1" dirty="0">
                <a:latin typeface="TimesNewRomanPS-Italic"/>
              </a:rPr>
              <a:t>The dog</a:t>
            </a:r>
          </a:p>
          <a:p>
            <a:r>
              <a:rPr lang="en-US" i="1" dirty="0">
                <a:latin typeface="TimesNewRomanPS-Italic"/>
              </a:rPr>
              <a:t>chased the boy</a:t>
            </a:r>
            <a:r>
              <a:rPr lang="en-US" dirty="0">
                <a:latin typeface="TimesNewRomanPS"/>
              </a:rPr>
              <a:t>. In fact, the same physical entity can appear in two different</a:t>
            </a:r>
          </a:p>
          <a:p>
            <a:r>
              <a:rPr lang="en-US" dirty="0">
                <a:latin typeface="TimesNewRomanPS"/>
              </a:rPr>
              <a:t>semantic roles in a sentence, as in </a:t>
            </a:r>
            <a:r>
              <a:rPr lang="en-US" i="1" dirty="0">
                <a:latin typeface="TimesNewRomanPS-Italic"/>
              </a:rPr>
              <a:t>The boy cut himself</a:t>
            </a:r>
            <a:r>
              <a:rPr lang="en-US" dirty="0">
                <a:latin typeface="TimesNewRomanPS"/>
              </a:rPr>
              <a:t>. Here </a:t>
            </a:r>
            <a:r>
              <a:rPr lang="en-US" i="1" dirty="0">
                <a:latin typeface="TimesNewRomanPS-Italic"/>
              </a:rPr>
              <a:t>The boy </a:t>
            </a:r>
            <a:r>
              <a:rPr lang="en-US" dirty="0">
                <a:latin typeface="TimesNewRomanPS"/>
              </a:rPr>
              <a:t>is agent</a:t>
            </a:r>
          </a:p>
          <a:p>
            <a:r>
              <a:rPr lang="en-US" dirty="0">
                <a:latin typeface="TimesNewRomanPS"/>
              </a:rPr>
              <a:t>and </a:t>
            </a:r>
            <a:r>
              <a:rPr lang="en-US" i="1" dirty="0">
                <a:latin typeface="TimesNewRomanPS-Italic"/>
              </a:rPr>
              <a:t>himself </a:t>
            </a:r>
            <a:r>
              <a:rPr lang="en-US" dirty="0">
                <a:latin typeface="TimesNewRomanPS"/>
              </a:rPr>
              <a:t>is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6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0043D2"/>
                </a:solidFill>
                <a:latin typeface="Univers-CondensedBold"/>
              </a:rPr>
              <a:t>Instrument and experiencer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If an agent uses another entity in order to perform an action, that other entity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fills the role of </a:t>
            </a:r>
            <a:r>
              <a:rPr lang="en-US" b="1" dirty="0">
                <a:solidFill>
                  <a:srgbClr val="000000"/>
                </a:solidFill>
                <a:latin typeface="TimesNewRomanPS-Bold"/>
              </a:rPr>
              <a:t>instrument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. In the sentences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The boy cut the rope with an old</a:t>
            </a:r>
          </a:p>
          <a:p>
            <a:r>
              <a:rPr lang="en-US" i="1" dirty="0">
                <a:solidFill>
                  <a:srgbClr val="000000"/>
                </a:solidFill>
                <a:latin typeface="TimesNewRomanPS-Italic"/>
              </a:rPr>
              <a:t>razor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He drew the picture with a crayon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, the noun phrases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an old razor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and</a:t>
            </a:r>
          </a:p>
          <a:p>
            <a:r>
              <a:rPr lang="en-US" i="1" dirty="0">
                <a:solidFill>
                  <a:srgbClr val="000000"/>
                </a:solidFill>
                <a:latin typeface="TimesNewRomanPS-Italic"/>
              </a:rPr>
              <a:t>a crayon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are being used in the semantic role of instrument.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When a noun phrase is used to designate an entity as the person who has a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feeling, perception or state, it fills the semantic role of </a:t>
            </a:r>
            <a:r>
              <a:rPr lang="en-US" b="1" dirty="0">
                <a:solidFill>
                  <a:srgbClr val="000000"/>
                </a:solidFill>
                <a:latin typeface="TimesNewRomanPS-Bold"/>
              </a:rPr>
              <a:t>experiencer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. If we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see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,</a:t>
            </a:r>
          </a:p>
          <a:p>
            <a:r>
              <a:rPr lang="en-US" i="1" dirty="0">
                <a:solidFill>
                  <a:srgbClr val="000000"/>
                </a:solidFill>
                <a:latin typeface="TimesNewRomanPS-Italic"/>
              </a:rPr>
              <a:t>know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or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enjoy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something, we’re not really performing an action (hence we are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not agents).We are in the role of experiencer. In the sentence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The boy feels sad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the experiencer (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The boy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) is the only semantic role.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9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0043D2"/>
                </a:solidFill>
                <a:latin typeface="Univers-CondensedBold"/>
              </a:rPr>
              <a:t>Location, source and goal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A number of other semantic roles designate where an entity is in the description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of an event. Where an entity is (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on the table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in the room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) fills the role of </a:t>
            </a:r>
            <a:r>
              <a:rPr lang="en-US" b="1" dirty="0">
                <a:solidFill>
                  <a:srgbClr val="000000"/>
                </a:solidFill>
                <a:latin typeface="TimesNewRomanPS-Bold"/>
              </a:rPr>
              <a:t>location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Where the entity moves from is the </a:t>
            </a:r>
            <a:r>
              <a:rPr lang="en-US" b="1" dirty="0">
                <a:solidFill>
                  <a:srgbClr val="000000"/>
                </a:solidFill>
                <a:latin typeface="TimesNewRomanPS-Bold"/>
              </a:rPr>
              <a:t>source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from Chicago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) and where it moves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to is the </a:t>
            </a:r>
            <a:r>
              <a:rPr lang="en-US" b="1" dirty="0">
                <a:solidFill>
                  <a:srgbClr val="000000"/>
                </a:solidFill>
                <a:latin typeface="TimesNewRomanPS-Bold"/>
              </a:rPr>
              <a:t>goal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to New Orleans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), as in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We drove from Chicago to New Orleans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When we talk about transferring money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from savings to checking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, the source is</a:t>
            </a:r>
          </a:p>
          <a:p>
            <a:r>
              <a:rPr lang="en-US" i="1" dirty="0">
                <a:solidFill>
                  <a:srgbClr val="000000"/>
                </a:solidFill>
                <a:latin typeface="TimesNewRomanPS-Italic"/>
              </a:rPr>
              <a:t>savings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and the goal is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checking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136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ewRomanPS"/>
              </a:rPr>
              <a:t>One obvious way in which the study of basic conceptual meaning might be</a:t>
            </a:r>
          </a:p>
          <a:p>
            <a:r>
              <a:rPr lang="en-US" dirty="0">
                <a:latin typeface="TimesNewRomanPS"/>
              </a:rPr>
              <a:t>helpful in the study of language would be as a means of accounting for the</a:t>
            </a:r>
          </a:p>
          <a:p>
            <a:r>
              <a:rPr lang="en-US" dirty="0">
                <a:latin typeface="TimesNewRomanPS"/>
              </a:rPr>
              <a:t>‘oddness’ we experience when we read sentences such as the following:</a:t>
            </a:r>
          </a:p>
          <a:p>
            <a:r>
              <a:rPr lang="en-US" i="1" dirty="0">
                <a:latin typeface="TimesNewRomanPS-Italic"/>
              </a:rPr>
              <a:t>The hamburger ate the boy.</a:t>
            </a:r>
          </a:p>
          <a:p>
            <a:r>
              <a:rPr lang="en-US" i="1" dirty="0">
                <a:latin typeface="TimesNewRomanPS-Italic"/>
              </a:rPr>
              <a:t>The table listens to the radio.</a:t>
            </a:r>
          </a:p>
          <a:p>
            <a:r>
              <a:rPr lang="en-US" i="1" dirty="0">
                <a:latin typeface="TimesNewRomanPS-Italic"/>
              </a:rPr>
              <a:t>The horse is reading the newspaper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0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124"/>
            <a:ext cx="6096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We should first note that the oddness of these sentences does not derive from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their syntactic structure. According to the basic syntactic rules for forming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English sentences (as presented in chapter </a:t>
            </a:r>
            <a:r>
              <a:rPr lang="en-US" dirty="0">
                <a:solidFill>
                  <a:srgbClr val="408080"/>
                </a:solidFill>
                <a:latin typeface="TimesNewRomanPS"/>
              </a:rPr>
              <a:t>9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), we have well-formed structures.</a:t>
            </a:r>
          </a:p>
          <a:p>
            <a:r>
              <a:rPr lang="en-US" sz="1600" b="0" i="0" u="none" strike="noStrike" baseline="0" dirty="0" smtClean="0">
                <a:solidFill>
                  <a:srgbClr val="000000"/>
                </a:solidFill>
                <a:latin typeface="TimesNewRomanPS"/>
              </a:rPr>
              <a:t>NP V NP</a:t>
            </a:r>
          </a:p>
          <a:p>
            <a:r>
              <a:rPr lang="en-US" sz="1600" b="0" i="1" u="none" strike="noStrike" baseline="0" dirty="0" smtClean="0">
                <a:solidFill>
                  <a:srgbClr val="000000"/>
                </a:solidFill>
                <a:latin typeface="TimesNewRomanPS-Italic"/>
              </a:rPr>
              <a:t>The hamburger ate the boy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This sentence is syntactically good, but semantically odd. Since the sentence</a:t>
            </a:r>
          </a:p>
          <a:p>
            <a:r>
              <a:rPr lang="en-US" i="1" dirty="0">
                <a:solidFill>
                  <a:srgbClr val="000000"/>
                </a:solidFill>
                <a:latin typeface="TimesNewRomanPS-Italic"/>
              </a:rPr>
              <a:t>The boy ate the hamburger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is perfectly acceptable, we may be able to identify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the source of the problem. The components of the conceptual meaning of the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noun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hamburger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must be significantly different from those of the noun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boy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thereby preventing one, and not the other, from being used as the subject of the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verb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ate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. The kind of noun that can be the subject of the verb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ate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must denote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an entity that is capable of ‘eating’. The noun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hamburger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does not have this</a:t>
            </a:r>
          </a:p>
          <a:p>
            <a:r>
              <a:rPr lang="en-US" dirty="0">
                <a:solidFill>
                  <a:srgbClr val="000000"/>
                </a:solidFill>
                <a:latin typeface="TimesNewRomanPS"/>
              </a:rPr>
              <a:t>property and the noun </a:t>
            </a:r>
            <a:r>
              <a:rPr lang="en-US" i="1" dirty="0">
                <a:solidFill>
                  <a:srgbClr val="000000"/>
                </a:solidFill>
                <a:latin typeface="TimesNewRomanPS-Italic"/>
              </a:rPr>
              <a:t>boy </a:t>
            </a:r>
            <a:r>
              <a:rPr lang="en-US" dirty="0">
                <a:solidFill>
                  <a:srgbClr val="000000"/>
                </a:solidFill>
                <a:latin typeface="TimesNewRomanPS"/>
              </a:rPr>
              <a:t>does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690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TimesNewRomanPS-Italic"/>
              </a:rPr>
              <a:t>table </a:t>
            </a:r>
            <a:endParaRPr lang="en-US" i="1" dirty="0" smtClean="0">
              <a:latin typeface="TimesNewRomanPS-Italic"/>
            </a:endParaRPr>
          </a:p>
          <a:p>
            <a:r>
              <a:rPr lang="en-US" i="1" dirty="0" smtClean="0">
                <a:latin typeface="TimesNewRomanPS-Italic"/>
              </a:rPr>
              <a:t>horse </a:t>
            </a:r>
            <a:r>
              <a:rPr lang="en-US" i="1" dirty="0">
                <a:latin typeface="TimesNewRomanPS-Italic"/>
              </a:rPr>
              <a:t>boy man girl woman</a:t>
            </a:r>
          </a:p>
          <a:p>
            <a:r>
              <a:rPr lang="en-US" dirty="0">
                <a:latin typeface="TimesNewRomanPS"/>
              </a:rPr>
              <a:t>animate </a:t>
            </a:r>
            <a:r>
              <a:rPr lang="en-US" dirty="0">
                <a:latin typeface="MTSY"/>
              </a:rPr>
              <a:t>− + + + + +</a:t>
            </a:r>
          </a:p>
          <a:p>
            <a:r>
              <a:rPr lang="en-US" dirty="0">
                <a:latin typeface="TimesNewRomanPS"/>
              </a:rPr>
              <a:t>human </a:t>
            </a:r>
            <a:r>
              <a:rPr lang="en-US" dirty="0">
                <a:latin typeface="MTSY"/>
              </a:rPr>
              <a:t>− − + + + +</a:t>
            </a:r>
          </a:p>
          <a:p>
            <a:r>
              <a:rPr lang="en-US" dirty="0">
                <a:latin typeface="TimesNewRomanPS"/>
              </a:rPr>
              <a:t>female </a:t>
            </a:r>
            <a:r>
              <a:rPr lang="en-US" dirty="0">
                <a:latin typeface="MTSY"/>
              </a:rPr>
              <a:t>− − − − + +</a:t>
            </a:r>
          </a:p>
          <a:p>
            <a:r>
              <a:rPr lang="en-US" dirty="0">
                <a:latin typeface="TimesNewRomanPS"/>
              </a:rPr>
              <a:t>adult </a:t>
            </a:r>
            <a:r>
              <a:rPr lang="en-US" dirty="0">
                <a:latin typeface="MTSY"/>
              </a:rPr>
              <a:t>− + − + − 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8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NewRomanPS"/>
              </a:rPr>
              <a:t>The------------- </a:t>
            </a:r>
            <a:r>
              <a:rPr lang="en-US" dirty="0">
                <a:latin typeface="TimesNewRomanPS"/>
              </a:rPr>
              <a:t>is reading the newspaper.</a:t>
            </a:r>
          </a:p>
          <a:p>
            <a:r>
              <a:rPr lang="en-US" dirty="0">
                <a:latin typeface="TimesNewRomanPS"/>
              </a:rPr>
              <a:t>N [</a:t>
            </a:r>
            <a:r>
              <a:rPr lang="en-US" dirty="0">
                <a:latin typeface="MTSY"/>
              </a:rPr>
              <a:t>+</a:t>
            </a:r>
            <a:r>
              <a:rPr lang="en-US" dirty="0">
                <a:latin typeface="TimesNewRomanPS"/>
              </a:rPr>
              <a:t>human]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0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Semantic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8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ewRomanPS"/>
              </a:rPr>
              <a:t>Instead of thinking of words as ‘containers’ of meaning, we can look at the</a:t>
            </a:r>
          </a:p>
          <a:p>
            <a:r>
              <a:rPr lang="en-US" dirty="0">
                <a:latin typeface="TimesNewRomanPS"/>
              </a:rPr>
              <a:t>‘roles’ they fulfill within the situation described by a sentence. If the situation</a:t>
            </a:r>
          </a:p>
          <a:p>
            <a:r>
              <a:rPr lang="en-US" dirty="0">
                <a:latin typeface="TimesNewRomanPS"/>
              </a:rPr>
              <a:t>is a simple event, as in </a:t>
            </a:r>
            <a:r>
              <a:rPr lang="en-US" i="1" dirty="0">
                <a:latin typeface="TimesNewRomanPS-Italic"/>
              </a:rPr>
              <a:t>The boy kicked the ball</a:t>
            </a:r>
            <a:r>
              <a:rPr lang="en-US" dirty="0">
                <a:latin typeface="TimesNewRomanPS"/>
              </a:rPr>
              <a:t>, then the verb describes an action</a:t>
            </a:r>
          </a:p>
          <a:p>
            <a:r>
              <a:rPr lang="en-US" dirty="0">
                <a:latin typeface="TimesNewRomanPS"/>
              </a:rPr>
              <a:t>(</a:t>
            </a:r>
            <a:r>
              <a:rPr lang="en-US" i="1" dirty="0">
                <a:latin typeface="TimesNewRomanPS-Italic"/>
              </a:rPr>
              <a:t>kick</a:t>
            </a:r>
            <a:r>
              <a:rPr lang="en-US" dirty="0">
                <a:latin typeface="TimesNewRomanPS"/>
              </a:rPr>
              <a:t>). The noun phrases in the sentence describe the roles of entities, such as</a:t>
            </a:r>
          </a:p>
          <a:p>
            <a:r>
              <a:rPr lang="en-US" dirty="0">
                <a:latin typeface="TimesNewRomanPS"/>
              </a:rPr>
              <a:t>people and things, involved in the action. We can identify a small number of</a:t>
            </a:r>
          </a:p>
          <a:p>
            <a:r>
              <a:rPr lang="en-US" b="1" dirty="0">
                <a:latin typeface="TimesNewRomanPS-Bold"/>
              </a:rPr>
              <a:t>semantic roles </a:t>
            </a:r>
            <a:r>
              <a:rPr lang="en-US" dirty="0">
                <a:latin typeface="TimesNewRomanPS"/>
              </a:rPr>
              <a:t>(also called ‘thematic roles’) for these noun phrases.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7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ewRomanPS"/>
              </a:rPr>
              <a:t>Agents and themes are the most common semantic roles. Although agents</a:t>
            </a:r>
          </a:p>
          <a:p>
            <a:r>
              <a:rPr lang="en-US" dirty="0">
                <a:latin typeface="TimesNewRomanPS"/>
              </a:rPr>
              <a:t>are typically human (</a:t>
            </a:r>
            <a:r>
              <a:rPr lang="en-US" i="1" dirty="0">
                <a:latin typeface="TimesNewRomanPS-Italic"/>
              </a:rPr>
              <a:t>The boy</a:t>
            </a:r>
            <a:r>
              <a:rPr lang="en-US" dirty="0">
                <a:latin typeface="TimesNewRomanPS"/>
              </a:rPr>
              <a:t>), they can also be non-human entities that cause</a:t>
            </a:r>
          </a:p>
          <a:p>
            <a:r>
              <a:rPr lang="en-US" dirty="0">
                <a:latin typeface="TimesNewRomanPS"/>
              </a:rPr>
              <a:t>actions, as in noun phrases denoting a natural force (</a:t>
            </a:r>
            <a:r>
              <a:rPr lang="en-US" i="1" dirty="0">
                <a:latin typeface="TimesNewRomanPS-Italic"/>
              </a:rPr>
              <a:t>The wind</a:t>
            </a:r>
            <a:r>
              <a:rPr lang="en-US" dirty="0">
                <a:latin typeface="TimesNewRomanPS"/>
              </a:rPr>
              <a:t>), a machine</a:t>
            </a:r>
          </a:p>
          <a:p>
            <a:r>
              <a:rPr lang="en-US" dirty="0">
                <a:latin typeface="TimesNewRomanPS"/>
              </a:rPr>
              <a:t>(</a:t>
            </a:r>
            <a:r>
              <a:rPr lang="en-US" i="1" dirty="0">
                <a:latin typeface="TimesNewRomanPS-Italic"/>
              </a:rPr>
              <a:t>A car</a:t>
            </a:r>
            <a:r>
              <a:rPr lang="en-US" dirty="0">
                <a:latin typeface="TimesNewRomanPS"/>
              </a:rPr>
              <a:t>), or a creature (</a:t>
            </a:r>
            <a:r>
              <a:rPr lang="en-US" i="1" dirty="0">
                <a:latin typeface="TimesNewRomanPS-Italic"/>
              </a:rPr>
              <a:t>The dog</a:t>
            </a:r>
            <a:r>
              <a:rPr lang="en-US" dirty="0">
                <a:latin typeface="TimesNewRomanPS"/>
              </a:rPr>
              <a:t>), all of which affect </a:t>
            </a:r>
            <a:r>
              <a:rPr lang="en-US" i="1" dirty="0">
                <a:latin typeface="TimesNewRomanPS-Italic"/>
              </a:rPr>
              <a:t>the ball </a:t>
            </a:r>
            <a:r>
              <a:rPr lang="en-US" dirty="0">
                <a:latin typeface="TimesNewRomanPS"/>
              </a:rPr>
              <a:t>as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6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TimesNewRomanPS-Italic"/>
              </a:rPr>
              <a:t>The boy kicked the ball.</a:t>
            </a:r>
          </a:p>
          <a:p>
            <a:r>
              <a:rPr lang="en-US" i="1" dirty="0">
                <a:latin typeface="TimesNewRomanPS-Italic"/>
              </a:rPr>
              <a:t>The wind blew the ball away.</a:t>
            </a:r>
          </a:p>
          <a:p>
            <a:r>
              <a:rPr lang="en-US" i="1" dirty="0">
                <a:latin typeface="TimesNewRomanPS-Italic"/>
              </a:rPr>
              <a:t>A car ran over the ball.</a:t>
            </a:r>
          </a:p>
          <a:p>
            <a:r>
              <a:rPr lang="en-US" i="1" dirty="0">
                <a:latin typeface="TimesNewRomanPS-Italic"/>
              </a:rPr>
              <a:t>The dog caught the 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18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756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Garamond</vt:lpstr>
      <vt:lpstr>MTSY</vt:lpstr>
      <vt:lpstr>TimesNewRomanPS</vt:lpstr>
      <vt:lpstr>TimesNewRomanPS-Bold</vt:lpstr>
      <vt:lpstr>TimesNewRomanPS-Italic</vt:lpstr>
      <vt:lpstr>Univers-CondensedBold</vt:lpstr>
      <vt:lpstr>Organic</vt:lpstr>
      <vt:lpstr>Semantic Features</vt:lpstr>
      <vt:lpstr>PowerPoint Presentation</vt:lpstr>
      <vt:lpstr>PowerPoint Presentation</vt:lpstr>
      <vt:lpstr>PowerPoint Presentation</vt:lpstr>
      <vt:lpstr>PowerPoint Presentation</vt:lpstr>
      <vt:lpstr>Semantic Roles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Features</dc:title>
  <dc:creator>Maher</dc:creator>
  <cp:lastModifiedBy>Maher</cp:lastModifiedBy>
  <cp:revision>2</cp:revision>
  <dcterms:created xsi:type="dcterms:W3CDTF">2020-12-08T17:19:22Z</dcterms:created>
  <dcterms:modified xsi:type="dcterms:W3CDTF">2020-12-08T17:21:14Z</dcterms:modified>
</cp:coreProperties>
</file>